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Roses are grey,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Violets are grey,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logo is grey,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grey,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so lonely.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-[Redacted]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a4b71a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a4b71a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needs ‘em?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8177ec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8177ec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*Late addition*: perform the ritual sacrifice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a4b71ab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a4b71ab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fa4b71a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fa4b71a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fa4b71ab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fa4b71ab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a4b71ab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a4b71ab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fa4b71ab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fa4b71ab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fa4b71ab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fa4b71ab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fa4b71ab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fa4b71ab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fa4b71ab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fa4b71ab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a4b71a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a4b71a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a4b71ab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a4b71ab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fa4b71ab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fa4b71a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fa4b71ab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fa4b71ab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a4b71ab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a4b71ab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a4b71a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a4b71a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5651ac6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5651ac6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f69747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f69747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f69747ebd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f69747eb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f69747e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f69747e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f5651ac6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f5651ac6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a4b71a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a4b71a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Redacted by [redacted]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a4b71a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fa4b71a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hate you all” (Smith, 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f8177e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f8177e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Supercalifragilisticexpialidocious,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though the sound of it is something quite atrocious;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say it loud enough, you’ll always sound precocious,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Supercalifragilisticexpialidocious!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8177ec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8177ec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fa4b71a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fa4b71a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you’ll need this to form the Megazord.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fa4b71a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fa4b71a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fa4b71a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fa4b71a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This. This is the face of a man you can trust.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inyurl.com/SumoCore" TargetMode="External"/><Relationship Id="rId4" Type="http://schemas.openxmlformats.org/officeDocument/2006/relationships/hyperlink" Target="https://tinyurl.com/SumoSec" TargetMode="External"/><Relationship Id="rId5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odle.com/poll/7crgg264hbkgzdy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jpg"/><Relationship Id="rId10" Type="http://schemas.openxmlformats.org/officeDocument/2006/relationships/image" Target="../media/image6.jpg"/><Relationship Id="rId13" Type="http://schemas.openxmlformats.org/officeDocument/2006/relationships/image" Target="../media/image20.pn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4.jpg"/><Relationship Id="rId15" Type="http://schemas.openxmlformats.org/officeDocument/2006/relationships/image" Target="../media/image12.jpg"/><Relationship Id="rId14" Type="http://schemas.openxmlformats.org/officeDocument/2006/relationships/image" Target="../media/image3.png"/><Relationship Id="rId5" Type="http://schemas.openxmlformats.org/officeDocument/2006/relationships/image" Target="../media/image7.jpg"/><Relationship Id="rId6" Type="http://schemas.openxmlformats.org/officeDocument/2006/relationships/image" Target="../media/image10.jpg"/><Relationship Id="rId7" Type="http://schemas.openxmlformats.org/officeDocument/2006/relationships/image" Target="../media/image21.jpg"/><Relationship Id="rId8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Defense Organization</a:t>
            </a:r>
            <a:endParaRPr/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19’ - Threat Hunting (at scale)</a:t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415" y="3620300"/>
            <a:ext cx="1171174" cy="148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4058">
            <a:off x="4597275" y="3921600"/>
            <a:ext cx="1084850" cy="17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Finally: Jobs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38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technologies are everywhere and </a:t>
            </a:r>
            <a:r>
              <a:rPr lang="en"/>
              <a:t>it's</a:t>
            </a:r>
            <a:r>
              <a:rPr lang="en"/>
              <a:t> a core skill for any InfoSec professional.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Also, if you are Interning, odds are it will be something you do.</a:t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950" y="0"/>
            <a:ext cx="501015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513" y="3867150"/>
            <a:ext cx="68484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Today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be using a SIEM called SumoLogic.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Its a growing in popularity,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has almost the same query language as Splunk,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it has an open free training environment.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On Sumologic</a:t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52475"/>
            <a:ext cx="56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Site: </a:t>
            </a:r>
            <a:r>
              <a:rPr lang="en"/>
              <a:t>s</a:t>
            </a:r>
            <a:r>
              <a:rPr lang="en"/>
              <a:t>ervice.sumologic.com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User: training+labs@sumologic.com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Pass: Sum0Labs!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https://tinyurl.com/SumoCore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https://tinyurl.com/SumoSec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- What Logs?</a:t>
            </a:r>
            <a:endParaRPr/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311700" y="1152475"/>
            <a:ext cx="375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Log 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225" y="1152475"/>
            <a:ext cx="39528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Very First Search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32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| count by _sourceCategory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this do?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250" y="1017725"/>
            <a:ext cx="22317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Sumologic Internals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152475"/>
            <a:ext cx="486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data/Logs that Sumologic </a:t>
            </a:r>
            <a:r>
              <a:rPr lang="en"/>
              <a:t>ingests</a:t>
            </a:r>
            <a:r>
              <a:rPr lang="en"/>
              <a:t> are tagged with </a:t>
            </a:r>
            <a:r>
              <a:rPr lang="en"/>
              <a:t>metadata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_sourceCategory</a:t>
            </a:r>
            <a:r>
              <a:rPr lang="en"/>
              <a:t> ls the “bucket” or category the team wanted it to be 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_collector</a:t>
            </a:r>
            <a:r>
              <a:rPr lang="en"/>
              <a:t> is the name of the </a:t>
            </a:r>
            <a:r>
              <a:rPr lang="en"/>
              <a:t>collector</a:t>
            </a:r>
            <a:r>
              <a:rPr lang="en"/>
              <a:t> agent.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_sourceHost</a:t>
            </a:r>
            <a:r>
              <a:rPr lang="en"/>
              <a:t> is the name of the host the log came from.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635" y="445025"/>
            <a:ext cx="3962154" cy="4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Logs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_sourceCategory=Labs/Windows/OS/Windows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the hell is this...and how do I work with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2375838"/>
            <a:ext cx="65341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for Real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Process Information Log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Highlight All of it, and select Parse.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5" y="2302100"/>
            <a:ext cx="4742700" cy="237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175" y="0"/>
            <a:ext cx="4064275" cy="250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525" y="2436749"/>
            <a:ext cx="4007575" cy="26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_sourceCategory=Labs/Windows/OS/Windows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| parse "Process Information:\n\tProcess ID:\t\t*\n\tProcess Name:\t\tC:\\\\Windows\\\\System32\\\\*.exe" as ID,ProcessName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| count by ProcessName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3186425"/>
            <a:ext cx="59912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Finally: Snort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45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is an IPS and we have some fun logs!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_sourceCategory=Labs/Snort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Parse the time, attackerIp, Attackerport, localIP, Lport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| count by attackerIp</a:t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63" y="3743175"/>
            <a:ext cx="78771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Last week was a pure lecture/do as I do. This week is 50/50.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are you?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Term of the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SIEM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Do I care?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as I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</a:t>
            </a:r>
            <a:endParaRPr/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else can we see this IP?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I made this, this IP was mention in the logs 2.7k times.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25" y="3362875"/>
            <a:ext cx="6125750" cy="9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Thing: Outlier Analysis</a:t>
            </a:r>
            <a:endParaRPr/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_sourceCategory=Labs/Snort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| parse "* WEB-PHP Typo3 translations.php file include [Classification: Web Application Attack] [Priority: 1] {TCP} *:* -&gt; *:*" as time,attackerIp,Aport,localIP,lport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| timeslice 5m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| count (attackerIp) as AIP by _timeslice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| outlier </a:t>
            </a:r>
            <a:r>
              <a:rPr b="1" lang="en"/>
              <a:t>AIP </a:t>
            </a:r>
            <a:r>
              <a:rPr b="1" lang="en"/>
              <a:t>window=5, consecutive=1, threshold=2, direction=+-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Right?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9413"/>
            <a:ext cx="8839200" cy="307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/>
              <a:t>Summarize</a:t>
            </a:r>
            <a:r>
              <a:rPr lang="en"/>
              <a:t> </a:t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311700" y="1152475"/>
            <a:ext cx="489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 are huge databases of important log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query</a:t>
            </a:r>
            <a:r>
              <a:rPr lang="en"/>
              <a:t> them to find specific things, (IP addresses), trends (attacks over time) and so much more.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Time!</a:t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11700" y="1173700"/>
            <a:ext cx="399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get a good foundation in querying: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https://tinyurl.com/SumoCore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If you have a good grasp of SQL/Querying and/or are only here to look at security suff: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https://tinyurl.com/SumoSec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950" y="466550"/>
            <a:ext cx="4366349" cy="42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r>
              <a:rPr lang="en"/>
              <a:t> 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Working on an interesting project? Have a specialty? Present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If you are interested in a topic/want to present email us!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cyberdefenseorg@albany.edu</a:t>
            </a:r>
            <a:endParaRPr b="1"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J-Board Applications!</a:t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345323"/>
            <a:ext cx="2394450" cy="30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0"/>
          <p:cNvSpPr txBox="1"/>
          <p:nvPr/>
        </p:nvSpPr>
        <p:spPr>
          <a:xfrm>
            <a:off x="141700" y="1345325"/>
            <a:ext cx="47112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OPEN POSITIONS: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Treasurer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IT-Chief Technology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Competition Captain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Competition Co-Captain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EVERYONE SHOULD APPLY (: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Study Group - Security +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11700" y="1152475"/>
            <a:ext cx="42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Tuesday</a:t>
            </a:r>
            <a:r>
              <a:rPr lang="en"/>
              <a:t> nights at 7:15 in bb123.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Study as a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Talk to Mark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00" y="1170125"/>
            <a:ext cx="4292401" cy="331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125" y="982700"/>
            <a:ext cx="2787525" cy="23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445025"/>
            <a:ext cx="85206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Updates!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11700" y="1477925"/>
            <a:ext cx="34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Cyber Jobs week</a:t>
            </a:r>
            <a:r>
              <a:rPr lang="en"/>
              <a:t> is coming up: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RSVP: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https://doodle.com/poll/7crgg264hbkgzdy8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Send Resumes in for </a:t>
            </a:r>
            <a:r>
              <a:rPr lang="en"/>
              <a:t>critique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2"/>
          <p:cNvSpPr txBox="1"/>
          <p:nvPr/>
        </p:nvSpPr>
        <p:spPr>
          <a:xfrm>
            <a:off x="3756800" y="594300"/>
            <a:ext cx="52002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/>
              <a:t>Our second Cyber Jobs Fair is scheduled for March 6, 2019.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10:00 – 12:00: Company Pitches (Location: TBA)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Pizza will be available for students around 11:30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12:00 – 3:00: Student Interaction with Employers / Business Building Living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Please fill out the Doodle Poll to RSVP for the Cyber Jobs Week by Tuesday 2/22. By RSVPing you are enabling us to create your name tags and order a sufficient amount of food. The final list of attendees will be compiled on 2/24.”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Cya Next week!</a:t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69000" y="1159625"/>
            <a:ext cx="28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good memes send them to the email below.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wcsmith@albany.edu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Follow us on Twitter? Add on myInvolvement?</a:t>
            </a:r>
            <a:endParaRPr sz="1400"/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725" y="549582"/>
            <a:ext cx="1149701" cy="133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 txBox="1"/>
          <p:nvPr/>
        </p:nvSpPr>
        <p:spPr>
          <a:xfrm>
            <a:off x="4510550" y="2087700"/>
            <a:ext cx="3129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CCDC! - Mondays 7:30-9:00pm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BB123 (Check email).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4510550" y="732363"/>
            <a:ext cx="2930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PC Assembly Workshop- February 19th(?)</a:t>
            </a:r>
            <a:endParaRPr sz="1600"/>
          </a:p>
        </p:txBody>
      </p:sp>
      <p:sp>
        <p:nvSpPr>
          <p:cNvPr id="320" name="Google Shape;320;p53"/>
          <p:cNvSpPr txBox="1"/>
          <p:nvPr/>
        </p:nvSpPr>
        <p:spPr>
          <a:xfrm>
            <a:off x="4346450" y="4186650"/>
            <a:ext cx="45693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https://discord.gg/9Dh6R5R</a:t>
            </a:r>
            <a:endParaRPr sz="2400"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775" y="3743769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5" y="3743768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750" y="3743768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713" y="1937099"/>
            <a:ext cx="1001726" cy="126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you:	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39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Smith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President of CDO. Interned at the MLB and DMV. CCDC main windows guy. Got a CySA+.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 Michael Christakis once.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Epic ‘shop skills.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75" y="1140550"/>
            <a:ext cx="4586995" cy="34402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482225" y="2170300"/>
            <a:ext cx="338700" cy="40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285100" y="2483925"/>
            <a:ext cx="2634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6623825" y="2483925"/>
            <a:ext cx="2634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6937450" y="2509025"/>
            <a:ext cx="263400" cy="33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7251075" y="2383575"/>
            <a:ext cx="338700" cy="46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1425"/>
            <a:ext cx="2419600" cy="16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type="title"/>
          </p:nvPr>
        </p:nvSpPr>
        <p:spPr>
          <a:xfrm>
            <a:off x="0" y="-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Starter Pack</a:t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7412"/>
            <a:ext cx="1999900" cy="223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0210" y="3189075"/>
            <a:ext cx="1585014" cy="21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625" y="1273825"/>
            <a:ext cx="1832425" cy="27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4724250" y="2145975"/>
            <a:ext cx="24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“I’m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literally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dying”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“Hi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literally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dying I’m Liam”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6861" y="2751306"/>
            <a:ext cx="1940663" cy="240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025" y="3549701"/>
            <a:ext cx="576825" cy="15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7244125" y="1836275"/>
            <a:ext cx="447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7792100" y="2005800"/>
            <a:ext cx="1653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Uncomfortable Person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9">
            <a:alphaModFix/>
          </a:blip>
          <a:srcRect b="33064" l="2950" r="3390" t="32422"/>
          <a:stretch/>
        </p:blipFill>
        <p:spPr>
          <a:xfrm>
            <a:off x="6899150" y="3948612"/>
            <a:ext cx="1999899" cy="73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2937" y="12"/>
            <a:ext cx="2922225" cy="11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0450" y="500850"/>
            <a:ext cx="1221575" cy="1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6538" y="500847"/>
            <a:ext cx="1326525" cy="12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09201" y="2056765"/>
            <a:ext cx="2113375" cy="118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20413" y="4685596"/>
            <a:ext cx="2747251" cy="34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22575" y="-27"/>
            <a:ext cx="2113375" cy="21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Term of The Week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P</a:t>
            </a:r>
            <a:r>
              <a:rPr b="1" lang="en"/>
              <a:t>neumonoultramicroscopicsilicovolcanoconiosis</a:t>
            </a:r>
            <a:r>
              <a:rPr lang="en"/>
              <a:t>: lung disease from inhaling volcanoes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SIEM?</a:t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Security information and event management (SIEM): The underlying principles of every SIEM system is to aggregate relevant data from multiple sources, identify deviations from the norm and take appropriate action. </a:t>
            </a:r>
            <a:endParaRPr sz="130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TL;DR A big </a:t>
            </a:r>
            <a:r>
              <a:rPr b="1" lang="en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fanny</a:t>
            </a:r>
            <a:r>
              <a:rPr b="1" lang="en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database </a:t>
            </a:r>
            <a:r>
              <a:rPr b="1" lang="en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disguised</a:t>
            </a:r>
            <a:r>
              <a:rPr b="1" lang="en">
                <a:solidFill>
                  <a:srgbClr val="6C6C6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security software. </a:t>
            </a:r>
            <a:endParaRPr b="1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66225"/>
            <a:ext cx="2078650" cy="20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025" y="2966225"/>
            <a:ext cx="2617275" cy="18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650" y="26552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Care?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Enterprise Security Stack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80775"/>
            <a:ext cx="27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Tools: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Vulnerability</a:t>
            </a:r>
            <a:r>
              <a:rPr lang="en"/>
              <a:t> Scanner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IPS/IDS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SIEM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Anti-Virus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DLP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2798850" y="1180775"/>
            <a:ext cx="256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Administration: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Active Directory Group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Firewall 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NetFlow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Patch Management</a:t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5564400" y="1180775"/>
            <a:ext cx="35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Acceptable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BYOB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Patching Schedule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Joyce said so.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52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“Enable those logs, but also </a:t>
            </a:r>
            <a:r>
              <a:rPr b="1" lang="en"/>
              <a:t>look </a:t>
            </a:r>
            <a:r>
              <a:rPr lang="en"/>
              <a:t>at those logs.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You’d be amazed at </a:t>
            </a:r>
            <a:r>
              <a:rPr lang="en"/>
              <a:t>incident</a:t>
            </a:r>
            <a:r>
              <a:rPr lang="en"/>
              <a:t> response teams goes and </a:t>
            </a:r>
            <a:r>
              <a:rPr lang="en"/>
              <a:t>there's</a:t>
            </a:r>
            <a:r>
              <a:rPr lang="en"/>
              <a:t> been some </a:t>
            </a:r>
            <a:r>
              <a:rPr lang="en"/>
              <a:t>tremendous</a:t>
            </a:r>
            <a:r>
              <a:rPr lang="en"/>
              <a:t> breach and </a:t>
            </a:r>
            <a:r>
              <a:rPr b="1" lang="en"/>
              <a:t>yep there is it is</a:t>
            </a:r>
            <a:r>
              <a:rPr lang="en"/>
              <a:t>, right there in the logs.”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https://youtu.be/bDJb8WOJYdA?t=1312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800" y="1152475"/>
            <a:ext cx="2769700" cy="27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